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embeddedFontLst>
    <p:embeddedFont>
      <p:font typeface="Candara"/>
      <p:regular r:id="rId26"/>
      <p:bold r:id="rId27"/>
      <p:italic r:id="rId28"/>
      <p:boldItalic r:id="rId29"/>
    </p:embeddedFont>
    <p:embeddedFont>
      <p:font typeface="PT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andara-regular.fntdata"/><Relationship Id="rId25" Type="http://schemas.openxmlformats.org/officeDocument/2006/relationships/slide" Target="slides/slide20.xml"/><Relationship Id="rId28" Type="http://schemas.openxmlformats.org/officeDocument/2006/relationships/font" Target="fonts/Candara-italic.fntdata"/><Relationship Id="rId27" Type="http://schemas.openxmlformats.org/officeDocument/2006/relationships/font" Target="fonts/Candar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ndar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bold.fntdata"/><Relationship Id="rId30" Type="http://schemas.openxmlformats.org/officeDocument/2006/relationships/font" Target="fonts/PTSans-regular.fntdata"/><Relationship Id="rId11" Type="http://schemas.openxmlformats.org/officeDocument/2006/relationships/slide" Target="slides/slide6.xml"/><Relationship Id="rId33" Type="http://schemas.openxmlformats.org/officeDocument/2006/relationships/font" Target="fonts/PTSans-boldItalic.fntdata"/><Relationship Id="rId10" Type="http://schemas.openxmlformats.org/officeDocument/2006/relationships/slide" Target="slides/slide5.xml"/><Relationship Id="rId32" Type="http://schemas.openxmlformats.org/officeDocument/2006/relationships/font" Target="fonts/PT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58" name="Google Shape;158;p25"/>
          <p:cNvSpPr txBox="1"/>
          <p:nvPr/>
        </p:nvSpPr>
        <p:spPr>
          <a:xfrm>
            <a:off x="795371" y="3679904"/>
            <a:ext cx="3296773"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rgbClr val="0F243E"/>
                </a:solidFill>
                <a:latin typeface="Calibri"/>
                <a:ea typeface="Calibri"/>
                <a:cs typeface="Calibri"/>
                <a:sym typeface="Calibri"/>
              </a:rPr>
              <a:t>Cursores Explícitos usando ciclos de control</a:t>
            </a:r>
            <a:endParaRPr b="1" i="0" sz="2800" u="none" cap="none" strike="noStrike">
              <a:solidFill>
                <a:srgbClr val="0F243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4"/>
          <p:cNvSpPr txBox="1"/>
          <p:nvPr>
            <p:ph idx="1" type="body"/>
          </p:nvPr>
        </p:nvSpPr>
        <p:spPr>
          <a:xfrm>
            <a:off x="524106" y="1204332"/>
            <a:ext cx="8229600" cy="200721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MX" sz="2000">
                <a:solidFill>
                  <a:srgbClr val="0F243E"/>
                </a:solidFill>
              </a:rPr>
              <a:t>En el ejemplo, se hace una primera lectura del cursor cur_emp para poder validar en la condición si existen filas que leer antes de comenzar con la iteración. Por lo tanto, mientras existan filas que leer desde el cursor se insertará la información recuperada en el cursor. </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Cuando ya no existan más filas que leer, termina la iteración del bucle WHILE LOOP y se cierra el cursor. </a:t>
            </a:r>
            <a:endParaRPr sz="2000">
              <a:solidFill>
                <a:srgbClr val="0F243E"/>
              </a:solidFill>
            </a:endParaRPr>
          </a:p>
        </p:txBody>
      </p:sp>
      <p:sp>
        <p:nvSpPr>
          <p:cNvPr id="225" name="Google Shape;225;p34"/>
          <p:cNvSpPr/>
          <p:nvPr/>
        </p:nvSpPr>
        <p:spPr>
          <a:xfrm>
            <a:off x="847492" y="1204332"/>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6" name="Google Shape;226;p34"/>
          <p:cNvPicPr preferRelativeResize="0"/>
          <p:nvPr/>
        </p:nvPicPr>
        <p:blipFill rotWithShape="1">
          <a:blip r:embed="rId3">
            <a:alphaModFix/>
          </a:blip>
          <a:srcRect b="0" l="0" r="0" t="0"/>
          <a:stretch/>
        </p:blipFill>
        <p:spPr>
          <a:xfrm>
            <a:off x="1940309" y="3482391"/>
            <a:ext cx="5420553" cy="2539267"/>
          </a:xfrm>
          <a:prstGeom prst="rect">
            <a:avLst/>
          </a:prstGeom>
          <a:noFill/>
          <a:ln>
            <a:noFill/>
          </a:ln>
        </p:spPr>
      </p:pic>
      <p:sp>
        <p:nvSpPr>
          <p:cNvPr id="227" name="Google Shape;227;p34"/>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5"/>
          <p:cNvSpPr txBox="1"/>
          <p:nvPr>
            <p:ph idx="1" type="body"/>
          </p:nvPr>
        </p:nvSpPr>
        <p:spPr>
          <a:xfrm>
            <a:off x="546410" y="1109547"/>
            <a:ext cx="3713356" cy="506822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MX" sz="2000">
                <a:solidFill>
                  <a:srgbClr val="0F243E"/>
                </a:solidFill>
              </a:rPr>
              <a:t>En el bloque PL/SQL del ejemplo, se lee desde el cursor cur_emp se recuperan los datos personales de los empleados que trabajan en los departamentos 90 y 100 y se INSERTAN en la tabla EMPLEADOS, utilizando WHILE LOOP.</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La información se muestra hasta cuando no existan más filas que leer desde el cursor cur_emp.</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Este ejemplo, corresponde a una segunda versión de poblamiento de tabla EMPLEADOS. Anteriormente, se realizó poblamiento con LOOP Simple. </a:t>
            </a:r>
            <a:endParaRPr sz="2000">
              <a:solidFill>
                <a:srgbClr val="0F243E"/>
              </a:solidFill>
            </a:endParaRPr>
          </a:p>
        </p:txBody>
      </p:sp>
      <p:sp>
        <p:nvSpPr>
          <p:cNvPr id="233" name="Google Shape;233;p35"/>
          <p:cNvSpPr/>
          <p:nvPr/>
        </p:nvSpPr>
        <p:spPr>
          <a:xfrm>
            <a:off x="3843433" y="2051821"/>
            <a:ext cx="19775504" cy="5148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4" name="Google Shape;234;p35"/>
          <p:cNvPicPr preferRelativeResize="0"/>
          <p:nvPr/>
        </p:nvPicPr>
        <p:blipFill rotWithShape="1">
          <a:blip r:embed="rId3">
            <a:alphaModFix/>
          </a:blip>
          <a:srcRect b="0" l="0" r="0" t="0"/>
          <a:stretch/>
        </p:blipFill>
        <p:spPr>
          <a:xfrm>
            <a:off x="4415883" y="2051822"/>
            <a:ext cx="4484999" cy="3345368"/>
          </a:xfrm>
          <a:prstGeom prst="rect">
            <a:avLst/>
          </a:prstGeom>
          <a:noFill/>
          <a:ln>
            <a:noFill/>
          </a:ln>
        </p:spPr>
      </p:pic>
      <p:sp>
        <p:nvSpPr>
          <p:cNvPr id="235" name="Google Shape;235;p35"/>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6"/>
          <p:cNvSpPr txBox="1"/>
          <p:nvPr>
            <p:ph idx="1" type="body"/>
          </p:nvPr>
        </p:nvSpPr>
        <p:spPr>
          <a:xfrm>
            <a:off x="5089950" y="1212775"/>
            <a:ext cx="3655800" cy="44436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MX" sz="2000">
                <a:solidFill>
                  <a:srgbClr val="0F243E"/>
                </a:solidFill>
              </a:rPr>
              <a:t>En el bloque PL/SQL del ejemplo, se lee desde el cursor cur_emp se recuperan los datos personales de los empleados, utilizando WHILE LOOP. </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Por cada fila procesada se ACTUALIZA la columna salario, considerando el valor actual de salario y se suma la multiplicación de salario por comisión.</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La información se muestra hasta cuando no existan más filas que leer desde el cursor cur_emp </a:t>
            </a:r>
            <a:endParaRPr/>
          </a:p>
        </p:txBody>
      </p:sp>
      <p:sp>
        <p:nvSpPr>
          <p:cNvPr id="241" name="Google Shape;241;p36"/>
          <p:cNvSpPr/>
          <p:nvPr/>
        </p:nvSpPr>
        <p:spPr>
          <a:xfrm>
            <a:off x="5508703" y="4839629"/>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2" name="Google Shape;242;p36"/>
          <p:cNvPicPr preferRelativeResize="0"/>
          <p:nvPr/>
        </p:nvPicPr>
        <p:blipFill rotWithShape="1">
          <a:blip r:embed="rId3">
            <a:alphaModFix/>
          </a:blip>
          <a:srcRect b="0" l="0" r="0" t="0"/>
          <a:stretch/>
        </p:blipFill>
        <p:spPr>
          <a:xfrm>
            <a:off x="700820" y="1918008"/>
            <a:ext cx="4389122" cy="3033133"/>
          </a:xfrm>
          <a:prstGeom prst="rect">
            <a:avLst/>
          </a:prstGeom>
          <a:noFill/>
          <a:ln>
            <a:noFill/>
          </a:ln>
        </p:spPr>
      </p:pic>
      <p:sp>
        <p:nvSpPr>
          <p:cNvPr id="243" name="Google Shape;243;p36"/>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txBox="1"/>
          <p:nvPr>
            <p:ph idx="1" type="body"/>
          </p:nvPr>
        </p:nvSpPr>
        <p:spPr>
          <a:xfrm>
            <a:off x="457200" y="3122341"/>
            <a:ext cx="8196146" cy="3003822"/>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chemeClr val="dk1"/>
              </a:buClr>
              <a:buSzPts val="2000"/>
              <a:buNone/>
            </a:pPr>
            <a:r>
              <a:rPr lang="es-MX" sz="2000"/>
              <a:t>El ciclo FOR LOOP es el método más fácil para procesar cursores explícitos, ya que se ejecuta implícitamente las instrucciones OPEN, FETCH, EXIT y CLOSE. El loop finaliza automáticamente cuando la última fila es leída. El registro es declarado implícitamente. Los campos del registro serán las columnas seleccionadas en el cursor.</a:t>
            </a:r>
            <a:endParaRPr sz="2000"/>
          </a:p>
          <a:p>
            <a:pPr indent="0" lvl="0" marL="0" rtl="0" algn="just">
              <a:lnSpc>
                <a:spcPct val="90000"/>
              </a:lnSpc>
              <a:spcBef>
                <a:spcPts val="400"/>
              </a:spcBef>
              <a:spcAft>
                <a:spcPts val="0"/>
              </a:spcAft>
              <a:buClr>
                <a:schemeClr val="dk1"/>
              </a:buClr>
              <a:buSzPts val="2000"/>
              <a:buNone/>
            </a:pPr>
            <a:r>
              <a:rPr lang="es-MX" sz="2000"/>
              <a:t>En la sintaxis:</a:t>
            </a:r>
            <a:endParaRPr sz="2000"/>
          </a:p>
          <a:p>
            <a:pPr indent="-342900" lvl="0" marL="342900" rtl="0" algn="just">
              <a:lnSpc>
                <a:spcPct val="90000"/>
              </a:lnSpc>
              <a:spcBef>
                <a:spcPts val="400"/>
              </a:spcBef>
              <a:spcAft>
                <a:spcPts val="0"/>
              </a:spcAft>
              <a:buClr>
                <a:schemeClr val="dk1"/>
              </a:buClr>
              <a:buSzPts val="2000"/>
              <a:buChar char="•"/>
            </a:pPr>
            <a:r>
              <a:rPr lang="es-MX" sz="2000"/>
              <a:t>nombre_registro : es el nombre del registro declarado implícitamente.</a:t>
            </a:r>
            <a:endParaRPr sz="2000"/>
          </a:p>
          <a:p>
            <a:pPr indent="-342900" lvl="0" marL="342900" rtl="0" algn="just">
              <a:lnSpc>
                <a:spcPct val="90000"/>
              </a:lnSpc>
              <a:spcBef>
                <a:spcPts val="400"/>
              </a:spcBef>
              <a:spcAft>
                <a:spcPts val="0"/>
              </a:spcAft>
              <a:buClr>
                <a:schemeClr val="dk1"/>
              </a:buClr>
              <a:buSzPts val="2000"/>
              <a:buChar char="•"/>
            </a:pPr>
            <a:r>
              <a:rPr lang="es-MX" sz="2000"/>
              <a:t>nombre_cursor: es un identificador PL/SQL para el cursor declarado previamente. </a:t>
            </a:r>
            <a:endParaRPr sz="2000"/>
          </a:p>
        </p:txBody>
      </p:sp>
      <p:sp>
        <p:nvSpPr>
          <p:cNvPr id="249" name="Google Shape;249;p37"/>
          <p:cNvSpPr/>
          <p:nvPr/>
        </p:nvSpPr>
        <p:spPr>
          <a:xfrm>
            <a:off x="2263696" y="1405053"/>
            <a:ext cx="25863516"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0" name="Google Shape;250;p37"/>
          <p:cNvPicPr preferRelativeResize="0"/>
          <p:nvPr/>
        </p:nvPicPr>
        <p:blipFill rotWithShape="1">
          <a:blip r:embed="rId3">
            <a:alphaModFix/>
          </a:blip>
          <a:srcRect b="0" l="0" r="0" t="0"/>
          <a:stretch/>
        </p:blipFill>
        <p:spPr>
          <a:xfrm>
            <a:off x="2263696" y="1405053"/>
            <a:ext cx="4382429" cy="1544627"/>
          </a:xfrm>
          <a:prstGeom prst="rect">
            <a:avLst/>
          </a:prstGeom>
          <a:noFill/>
          <a:ln>
            <a:noFill/>
          </a:ln>
        </p:spPr>
      </p:pic>
      <p:sp>
        <p:nvSpPr>
          <p:cNvPr id="251" name="Google Shape;251;p37"/>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txBox="1"/>
          <p:nvPr>
            <p:ph idx="1" type="body"/>
          </p:nvPr>
        </p:nvSpPr>
        <p:spPr>
          <a:xfrm>
            <a:off x="579710" y="4070682"/>
            <a:ext cx="8229600" cy="22233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000"/>
              <a:buNone/>
            </a:pPr>
            <a:r>
              <a:rPr lang="es-MX" sz="2000">
                <a:solidFill>
                  <a:srgbClr val="0F243E"/>
                </a:solidFill>
              </a:rPr>
              <a:t>En el ejemplo, se lee cada una de las filas del cursor cur_emp y los valores se almacenan en el registro reg_emp cuyos campos serán employee_id y last_name que son las columnas seleccionadas en el cursor y que se insertan en tabla EMPLEADO. </a:t>
            </a:r>
            <a:endParaRPr sz="2000">
              <a:solidFill>
                <a:srgbClr val="0F243E"/>
              </a:solidFill>
            </a:endParaRPr>
          </a:p>
          <a:p>
            <a:pPr indent="0" lvl="0" marL="0" rtl="0" algn="just">
              <a:lnSpc>
                <a:spcPct val="90000"/>
              </a:lnSpc>
              <a:spcBef>
                <a:spcPts val="400"/>
              </a:spcBef>
              <a:spcAft>
                <a:spcPts val="0"/>
              </a:spcAft>
              <a:buClr>
                <a:srgbClr val="0F243E"/>
              </a:buClr>
              <a:buSzPts val="2000"/>
              <a:buNone/>
            </a:pPr>
            <a:r>
              <a:rPr lang="es-MX" sz="2000">
                <a:solidFill>
                  <a:srgbClr val="0F243E"/>
                </a:solidFill>
              </a:rPr>
              <a:t>Cuando  no existen más filas que leer, el ciclo finaliza y se cierra el cursor. Declarar el registro reg_emp, abrir el cursor cur_emp, leer sus datos, finalizar el loop y cerrar el cursor se ejecutan en forma implícita utilizando FOR LOOP. </a:t>
            </a:r>
            <a:endParaRPr sz="2000">
              <a:solidFill>
                <a:srgbClr val="0F243E"/>
              </a:solidFill>
            </a:endParaRPr>
          </a:p>
        </p:txBody>
      </p:sp>
      <p:sp>
        <p:nvSpPr>
          <p:cNvPr id="257" name="Google Shape;257;p38"/>
          <p:cNvSpPr/>
          <p:nvPr/>
        </p:nvSpPr>
        <p:spPr>
          <a:xfrm>
            <a:off x="2743199" y="1137423"/>
            <a:ext cx="24481499" cy="4748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58" name="Google Shape;258;p38"/>
          <p:cNvPicPr preferRelativeResize="0"/>
          <p:nvPr/>
        </p:nvPicPr>
        <p:blipFill rotWithShape="1">
          <a:blip r:embed="rId3">
            <a:alphaModFix/>
          </a:blip>
          <a:srcRect b="0" l="0" r="0" t="0"/>
          <a:stretch/>
        </p:blipFill>
        <p:spPr>
          <a:xfrm>
            <a:off x="2743199" y="1137423"/>
            <a:ext cx="4148254" cy="2856174"/>
          </a:xfrm>
          <a:prstGeom prst="rect">
            <a:avLst/>
          </a:prstGeom>
          <a:noFill/>
          <a:ln>
            <a:noFill/>
          </a:ln>
        </p:spPr>
      </p:pic>
      <p:sp>
        <p:nvSpPr>
          <p:cNvPr id="259" name="Google Shape;259;p38"/>
          <p:cNvSpPr/>
          <p:nvPr/>
        </p:nvSpPr>
        <p:spPr>
          <a:xfrm>
            <a:off x="4444471" y="597387"/>
            <a:ext cx="436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9"/>
          <p:cNvSpPr txBox="1"/>
          <p:nvPr>
            <p:ph idx="1" type="body"/>
          </p:nvPr>
        </p:nvSpPr>
        <p:spPr>
          <a:xfrm>
            <a:off x="501805" y="1204332"/>
            <a:ext cx="4070195" cy="4921831"/>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1850"/>
              <a:buNone/>
            </a:pPr>
            <a:r>
              <a:rPr lang="es-MX" sz="1850">
                <a:solidFill>
                  <a:srgbClr val="0F243E"/>
                </a:solidFill>
              </a:rPr>
              <a:t>En el bloque PL/SQL del ejemplo, se lee cada una de las filas del cursor cur_emp y los valores se almacenan en el registro reg_emp, con cada campo seleccionado al momento de declarar el cursor.</a:t>
            </a:r>
            <a:endParaRPr sz="1850">
              <a:solidFill>
                <a:srgbClr val="0F243E"/>
              </a:solidFill>
            </a:endParaRPr>
          </a:p>
          <a:p>
            <a:pPr indent="0" lvl="0" marL="0" rtl="0" algn="just">
              <a:lnSpc>
                <a:spcPct val="90000"/>
              </a:lnSpc>
              <a:spcBef>
                <a:spcPts val="370"/>
              </a:spcBef>
              <a:spcAft>
                <a:spcPts val="0"/>
              </a:spcAft>
              <a:buClr>
                <a:srgbClr val="0F243E"/>
              </a:buClr>
              <a:buSzPts val="1850"/>
              <a:buNone/>
            </a:pPr>
            <a:r>
              <a:rPr lang="es-MX" sz="1850">
                <a:solidFill>
                  <a:srgbClr val="0F243E"/>
                </a:solidFill>
              </a:rPr>
              <a:t>Cuando  no existen más filas que leer, el ciclo finaliza y se cierra el cursor. Declarar el registro reg_emp, abrir el cursor cur_emp, leer sus datos, finalizar el loop y cerrar el cursor se ejecutan en forma implícita utilizando  FOR LOOP.</a:t>
            </a:r>
            <a:endParaRPr sz="1850">
              <a:solidFill>
                <a:srgbClr val="0F243E"/>
              </a:solidFill>
            </a:endParaRPr>
          </a:p>
          <a:p>
            <a:pPr indent="0" lvl="0" marL="0" rtl="0" algn="just">
              <a:lnSpc>
                <a:spcPct val="90000"/>
              </a:lnSpc>
              <a:spcBef>
                <a:spcPts val="370"/>
              </a:spcBef>
              <a:spcAft>
                <a:spcPts val="0"/>
              </a:spcAft>
              <a:buClr>
                <a:srgbClr val="0F243E"/>
              </a:buClr>
              <a:buSzPts val="1850"/>
              <a:buNone/>
            </a:pPr>
            <a:r>
              <a:rPr lang="es-MX" sz="1850">
                <a:solidFill>
                  <a:srgbClr val="0F243E"/>
                </a:solidFill>
              </a:rPr>
              <a:t>Este ejemplo, corresponde a una tercera versión de poblamiento de tabla EMPLEADOS. Anteriormente, se realizó poblamiento con LOOP Simple y FOR LOOP. </a:t>
            </a:r>
            <a:endParaRPr sz="1850">
              <a:solidFill>
                <a:srgbClr val="0F243E"/>
              </a:solidFill>
            </a:endParaRPr>
          </a:p>
        </p:txBody>
      </p:sp>
      <p:sp>
        <p:nvSpPr>
          <p:cNvPr id="265" name="Google Shape;265;p39"/>
          <p:cNvSpPr/>
          <p:nvPr/>
        </p:nvSpPr>
        <p:spPr>
          <a:xfrm>
            <a:off x="4572000" y="2274848"/>
            <a:ext cx="14554308" cy="4786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6" name="Google Shape;266;p39"/>
          <p:cNvPicPr preferRelativeResize="0"/>
          <p:nvPr/>
        </p:nvPicPr>
        <p:blipFill rotWithShape="1">
          <a:blip r:embed="rId3">
            <a:alphaModFix/>
          </a:blip>
          <a:srcRect b="0" l="0" r="0" t="0"/>
          <a:stretch/>
        </p:blipFill>
        <p:spPr>
          <a:xfrm>
            <a:off x="4572000" y="2274848"/>
            <a:ext cx="4096633" cy="2988527"/>
          </a:xfrm>
          <a:prstGeom prst="rect">
            <a:avLst/>
          </a:prstGeom>
          <a:noFill/>
          <a:ln>
            <a:noFill/>
          </a:ln>
        </p:spPr>
      </p:pic>
      <p:sp>
        <p:nvSpPr>
          <p:cNvPr id="267" name="Google Shape;267;p39"/>
          <p:cNvSpPr/>
          <p:nvPr/>
        </p:nvSpPr>
        <p:spPr>
          <a:xfrm>
            <a:off x="4444471" y="597387"/>
            <a:ext cx="436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0"/>
          <p:cNvSpPr txBox="1"/>
          <p:nvPr>
            <p:ph idx="1" type="body"/>
          </p:nvPr>
        </p:nvSpPr>
        <p:spPr>
          <a:xfrm>
            <a:off x="457210" y="4259763"/>
            <a:ext cx="8229600" cy="20352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000"/>
              <a:buNone/>
            </a:pPr>
            <a:r>
              <a:rPr lang="es-MX" sz="2000">
                <a:solidFill>
                  <a:srgbClr val="0F243E"/>
                </a:solidFill>
              </a:rPr>
              <a:t>En el bloque PL/SQL del ejemplo, se lee desde el cursor cur_emp se recuperan los datos personales de los empleados, utilizando FOR LOOP. </a:t>
            </a:r>
            <a:endParaRPr sz="2000">
              <a:solidFill>
                <a:srgbClr val="0F243E"/>
              </a:solidFill>
            </a:endParaRPr>
          </a:p>
          <a:p>
            <a:pPr indent="0" lvl="0" marL="0" rtl="0" algn="just">
              <a:lnSpc>
                <a:spcPct val="90000"/>
              </a:lnSpc>
              <a:spcBef>
                <a:spcPts val="400"/>
              </a:spcBef>
              <a:spcAft>
                <a:spcPts val="0"/>
              </a:spcAft>
              <a:buClr>
                <a:srgbClr val="0F243E"/>
              </a:buClr>
              <a:buSzPts val="2000"/>
              <a:buNone/>
            </a:pPr>
            <a:r>
              <a:rPr lang="es-MX" sz="2000">
                <a:solidFill>
                  <a:srgbClr val="0F243E"/>
                </a:solidFill>
              </a:rPr>
              <a:t>Por cada fila procesada se ACTUALIZA la columna salario, considerando el valor actual de salario y se suma la multiplicación de salario por comisión.</a:t>
            </a:r>
            <a:endParaRPr sz="2000">
              <a:solidFill>
                <a:srgbClr val="0F243E"/>
              </a:solidFill>
            </a:endParaRPr>
          </a:p>
          <a:p>
            <a:pPr indent="0" lvl="0" marL="0" rtl="0" algn="just">
              <a:lnSpc>
                <a:spcPct val="90000"/>
              </a:lnSpc>
              <a:spcBef>
                <a:spcPts val="400"/>
              </a:spcBef>
              <a:spcAft>
                <a:spcPts val="0"/>
              </a:spcAft>
              <a:buClr>
                <a:srgbClr val="0F243E"/>
              </a:buClr>
              <a:buSzPts val="2000"/>
              <a:buNone/>
            </a:pPr>
            <a:r>
              <a:rPr lang="es-MX" sz="2000">
                <a:solidFill>
                  <a:srgbClr val="0F243E"/>
                </a:solidFill>
              </a:rPr>
              <a:t>La información se muestra hasta cuando no existan más filas que leer desde el cursor cur_emp. </a:t>
            </a:r>
            <a:endParaRPr sz="2000">
              <a:solidFill>
                <a:srgbClr val="0F243E"/>
              </a:solidFill>
            </a:endParaRPr>
          </a:p>
        </p:txBody>
      </p:sp>
      <p:sp>
        <p:nvSpPr>
          <p:cNvPr id="273" name="Google Shape;273;p40"/>
          <p:cNvSpPr/>
          <p:nvPr/>
        </p:nvSpPr>
        <p:spPr>
          <a:xfrm>
            <a:off x="2364057" y="1271238"/>
            <a:ext cx="28134261" cy="471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4" name="Google Shape;274;p40"/>
          <p:cNvPicPr preferRelativeResize="0"/>
          <p:nvPr/>
        </p:nvPicPr>
        <p:blipFill rotWithShape="1">
          <a:blip r:embed="rId3">
            <a:alphaModFix/>
          </a:blip>
          <a:srcRect b="0" l="0" r="0" t="0"/>
          <a:stretch/>
        </p:blipFill>
        <p:spPr>
          <a:xfrm>
            <a:off x="2364057" y="1271238"/>
            <a:ext cx="4758049" cy="2988527"/>
          </a:xfrm>
          <a:prstGeom prst="rect">
            <a:avLst/>
          </a:prstGeom>
          <a:noFill/>
          <a:ln>
            <a:noFill/>
          </a:ln>
        </p:spPr>
      </p:pic>
      <p:sp>
        <p:nvSpPr>
          <p:cNvPr id="275" name="Google Shape;275;p40"/>
          <p:cNvSpPr/>
          <p:nvPr/>
        </p:nvSpPr>
        <p:spPr>
          <a:xfrm>
            <a:off x="4444471" y="597387"/>
            <a:ext cx="436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idx="1" type="body"/>
          </p:nvPr>
        </p:nvSpPr>
        <p:spPr>
          <a:xfrm>
            <a:off x="512957" y="1115122"/>
            <a:ext cx="3866714" cy="5040351"/>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1800"/>
              <a:buNone/>
            </a:pPr>
            <a:r>
              <a:rPr lang="es-MX" sz="1800">
                <a:solidFill>
                  <a:srgbClr val="0F243E"/>
                </a:solidFill>
              </a:rPr>
              <a:t>En este bloque PL/SQL no hay una sección declarativa. La diferencia entre el cursor FOR LOOP utilizando subconsultas y el cursor loop FOR se encuentra en la declaración de cursor. </a:t>
            </a:r>
            <a:endParaRPr sz="1800">
              <a:solidFill>
                <a:srgbClr val="0F243E"/>
              </a:solidFill>
            </a:endParaRPr>
          </a:p>
          <a:p>
            <a:pPr indent="0" lvl="0" marL="0" rtl="0" algn="just">
              <a:spcBef>
                <a:spcPts val="360"/>
              </a:spcBef>
              <a:spcAft>
                <a:spcPts val="0"/>
              </a:spcAft>
              <a:buClr>
                <a:srgbClr val="0F243E"/>
              </a:buClr>
              <a:buSzPts val="1800"/>
              <a:buNone/>
            </a:pPr>
            <a:r>
              <a:rPr lang="es-MX" sz="1800">
                <a:solidFill>
                  <a:srgbClr val="0F243E"/>
                </a:solidFill>
              </a:rPr>
              <a:t>Con cursor FOR loops usando subconsultas, no es necesario declarar el cursor en la sección declarativa. Se tiene que definir la sentencia SELECT que determina el conjunto activo en el loop. </a:t>
            </a:r>
            <a:endParaRPr sz="1800">
              <a:solidFill>
                <a:srgbClr val="0F243E"/>
              </a:solidFill>
            </a:endParaRPr>
          </a:p>
          <a:p>
            <a:pPr indent="0" lvl="0" marL="0" rtl="0" algn="just">
              <a:spcBef>
                <a:spcPts val="360"/>
              </a:spcBef>
              <a:spcAft>
                <a:spcPts val="0"/>
              </a:spcAft>
              <a:buClr>
                <a:srgbClr val="0F243E"/>
              </a:buClr>
              <a:buSzPts val="1800"/>
              <a:buNone/>
            </a:pPr>
            <a:r>
              <a:rPr lang="es-MX" sz="1800">
                <a:solidFill>
                  <a:srgbClr val="0F243E"/>
                </a:solidFill>
              </a:rPr>
              <a:t>El ejemplo el registro emp_record almacena los empleados que trabajan en el departamento 30 los que son obtenidos usando una subconsulta. Luego, a través del loop, se INSERTAN en tabla empleados. </a:t>
            </a:r>
            <a:endParaRPr sz="1800">
              <a:solidFill>
                <a:srgbClr val="0F243E"/>
              </a:solidFill>
            </a:endParaRPr>
          </a:p>
        </p:txBody>
      </p:sp>
      <p:sp>
        <p:nvSpPr>
          <p:cNvPr id="281" name="Google Shape;281;p41"/>
          <p:cNvSpPr/>
          <p:nvPr/>
        </p:nvSpPr>
        <p:spPr>
          <a:xfrm>
            <a:off x="5820937" y="2074127"/>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2" name="Google Shape;282;p41"/>
          <p:cNvPicPr preferRelativeResize="0"/>
          <p:nvPr/>
        </p:nvPicPr>
        <p:blipFill rotWithShape="1">
          <a:blip r:embed="rId3">
            <a:alphaModFix/>
          </a:blip>
          <a:srcRect b="0" l="0" r="0" t="0"/>
          <a:stretch/>
        </p:blipFill>
        <p:spPr>
          <a:xfrm>
            <a:off x="4379671" y="2344544"/>
            <a:ext cx="4575207" cy="2737624"/>
          </a:xfrm>
          <a:prstGeom prst="rect">
            <a:avLst/>
          </a:prstGeom>
          <a:noFill/>
          <a:ln>
            <a:noFill/>
          </a:ln>
        </p:spPr>
      </p:pic>
      <p:sp>
        <p:nvSpPr>
          <p:cNvPr id="283" name="Google Shape;283;p41"/>
          <p:cNvSpPr/>
          <p:nvPr/>
        </p:nvSpPr>
        <p:spPr>
          <a:xfrm>
            <a:off x="4294646" y="580737"/>
            <a:ext cx="436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2"/>
          <p:cNvSpPr txBox="1"/>
          <p:nvPr>
            <p:ph idx="1" type="body"/>
          </p:nvPr>
        </p:nvSpPr>
        <p:spPr>
          <a:xfrm>
            <a:off x="457200" y="2040150"/>
            <a:ext cx="8229600" cy="27777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MX" sz="2000">
                <a:solidFill>
                  <a:srgbClr val="0F243E"/>
                </a:solidFill>
              </a:rPr>
              <a:t>En este bloque PL/SQL no hay una sección declarativa, a diferencia de los 3 ejemplos de poblamiento de la tabla EMPLEADOS anteriormente implementados con LOOP Simple, WHILE LOOP y FOR LOOP.</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La diferencia entre el cursor FOR LOOP utilizando subconsultas y el cursor loop FOR se encuentra en la declaración de cursor. </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Con cursor FOR loops usando subconsultas, no es necesario declarar el cursor en la sección declarativa. Se tiene que definir la sentencia SELECT que determina el conjunto activo en el loop.  </a:t>
            </a:r>
            <a:endParaRPr sz="2000">
              <a:solidFill>
                <a:srgbClr val="0F243E"/>
              </a:solidFill>
            </a:endParaRPr>
          </a:p>
        </p:txBody>
      </p:sp>
      <p:sp>
        <p:nvSpPr>
          <p:cNvPr id="289" name="Google Shape;289;p42"/>
          <p:cNvSpPr/>
          <p:nvPr/>
        </p:nvSpPr>
        <p:spPr>
          <a:xfrm>
            <a:off x="4294646" y="580737"/>
            <a:ext cx="436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3"/>
          <p:cNvSpPr txBox="1"/>
          <p:nvPr>
            <p:ph idx="1" type="body"/>
          </p:nvPr>
        </p:nvSpPr>
        <p:spPr>
          <a:xfrm>
            <a:off x="316275" y="4188375"/>
            <a:ext cx="8605800" cy="2223300"/>
          </a:xfrm>
          <a:prstGeom prst="rect">
            <a:avLst/>
          </a:prstGeom>
          <a:noFill/>
          <a:ln>
            <a:noFill/>
          </a:ln>
        </p:spPr>
        <p:txBody>
          <a:bodyPr anchorCtr="0" anchor="t" bIns="45700" lIns="91425" spcFirstLastPara="1" rIns="91425" wrap="square" tIns="45700">
            <a:noAutofit/>
          </a:bodyPr>
          <a:lstStyle/>
          <a:p>
            <a:pPr indent="0" lvl="0" marL="0" rtl="0" algn="just">
              <a:lnSpc>
                <a:spcPct val="90000"/>
              </a:lnSpc>
              <a:spcBef>
                <a:spcPts val="0"/>
              </a:spcBef>
              <a:spcAft>
                <a:spcPts val="0"/>
              </a:spcAft>
              <a:buClr>
                <a:srgbClr val="0F243E"/>
              </a:buClr>
              <a:buSzPts val="2000"/>
              <a:buNone/>
            </a:pPr>
            <a:r>
              <a:rPr lang="es-MX" sz="2000">
                <a:solidFill>
                  <a:srgbClr val="0F243E"/>
                </a:solidFill>
              </a:rPr>
              <a:t>El ejemplo el registro reg_emp almacena los empleados que trabajan en el departamento 90 y 100 los que son obtenidos usando una subconsulta. Luego, a través del loop, se INSERTA en tabla EMPLEADOS, procesando toda la información almacenada en el registro.</a:t>
            </a:r>
            <a:endParaRPr sz="2000">
              <a:solidFill>
                <a:srgbClr val="0F243E"/>
              </a:solidFill>
            </a:endParaRPr>
          </a:p>
          <a:p>
            <a:pPr indent="0" lvl="0" marL="0" rtl="0" algn="just">
              <a:lnSpc>
                <a:spcPct val="90000"/>
              </a:lnSpc>
              <a:spcBef>
                <a:spcPts val="400"/>
              </a:spcBef>
              <a:spcAft>
                <a:spcPts val="0"/>
              </a:spcAft>
              <a:buClr>
                <a:srgbClr val="0F243E"/>
              </a:buClr>
              <a:buSzPts val="2000"/>
              <a:buNone/>
            </a:pPr>
            <a:r>
              <a:rPr lang="es-MX" sz="2000">
                <a:solidFill>
                  <a:srgbClr val="0F243E"/>
                </a:solidFill>
              </a:rPr>
              <a:t>Este ejemplo, corresponde a una cuarta versión de poblamiento de tabla EMPLEADOS. Anteriormente, se realizó poblamiento con LOOP Simple y FOR LOOP declarativo. </a:t>
            </a:r>
            <a:endParaRPr sz="2000">
              <a:solidFill>
                <a:srgbClr val="0F243E"/>
              </a:solidFill>
            </a:endParaRPr>
          </a:p>
        </p:txBody>
      </p:sp>
      <p:sp>
        <p:nvSpPr>
          <p:cNvPr id="295" name="Google Shape;295;p43"/>
          <p:cNvSpPr/>
          <p:nvPr/>
        </p:nvSpPr>
        <p:spPr>
          <a:xfrm>
            <a:off x="2832409" y="1137423"/>
            <a:ext cx="2369177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6" name="Google Shape;296;p43"/>
          <p:cNvPicPr preferRelativeResize="0"/>
          <p:nvPr/>
        </p:nvPicPr>
        <p:blipFill rotWithShape="1">
          <a:blip r:embed="rId3">
            <a:alphaModFix/>
          </a:blip>
          <a:srcRect b="0" l="0" r="0" t="0"/>
          <a:stretch/>
        </p:blipFill>
        <p:spPr>
          <a:xfrm>
            <a:off x="2487809" y="1043729"/>
            <a:ext cx="4262741" cy="3144645"/>
          </a:xfrm>
          <a:prstGeom prst="rect">
            <a:avLst/>
          </a:prstGeom>
          <a:noFill/>
          <a:ln>
            <a:noFill/>
          </a:ln>
        </p:spPr>
      </p:pic>
      <p:sp>
        <p:nvSpPr>
          <p:cNvPr id="297" name="Google Shape;297;p43"/>
          <p:cNvSpPr/>
          <p:nvPr/>
        </p:nvSpPr>
        <p:spPr>
          <a:xfrm>
            <a:off x="4294646" y="580737"/>
            <a:ext cx="436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728464" y="2520178"/>
            <a:ext cx="3296773"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Cursores Explícitos usando ciclos de control</a:t>
            </a:r>
            <a:endParaRPr b="1" i="0" sz="2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4"/>
          <p:cNvSpPr txBox="1"/>
          <p:nvPr>
            <p:ph idx="1" type="body"/>
          </p:nvPr>
        </p:nvSpPr>
        <p:spPr>
          <a:xfrm>
            <a:off x="423746" y="3986561"/>
            <a:ext cx="8263054" cy="2391937"/>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MX" sz="2000">
                <a:solidFill>
                  <a:srgbClr val="0F243E"/>
                </a:solidFill>
              </a:rPr>
              <a:t>En el bloque PL/SQL del ejemplo, se lee desde el cursor cur_emp se recuperan los datos personales de los empleados, los que son obtenidos usando una subconsulta con ciclo FOR LOOP. </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Por cada fila procesada se ACTUALIZA la columna salario, considerando el valor actual de salario y se suma la multiplicación de salario por comisión.</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La información se muestra hasta cuando no existan más filas que leer desde el cursor cur_emp. </a:t>
            </a:r>
            <a:endParaRPr sz="2000">
              <a:solidFill>
                <a:srgbClr val="0F243E"/>
              </a:solidFill>
            </a:endParaRPr>
          </a:p>
        </p:txBody>
      </p:sp>
      <p:sp>
        <p:nvSpPr>
          <p:cNvPr id="303" name="Google Shape;303;p4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4" name="Google Shape;304;p44"/>
          <p:cNvPicPr preferRelativeResize="0"/>
          <p:nvPr/>
        </p:nvPicPr>
        <p:blipFill rotWithShape="1">
          <a:blip r:embed="rId3">
            <a:alphaModFix/>
          </a:blip>
          <a:srcRect b="0" l="0" r="0" t="0"/>
          <a:stretch/>
        </p:blipFill>
        <p:spPr>
          <a:xfrm>
            <a:off x="2297151" y="1159727"/>
            <a:ext cx="3860799" cy="2542478"/>
          </a:xfrm>
          <a:prstGeom prst="rect">
            <a:avLst/>
          </a:prstGeom>
          <a:noFill/>
          <a:ln>
            <a:noFill/>
          </a:ln>
        </p:spPr>
      </p:pic>
      <p:sp>
        <p:nvSpPr>
          <p:cNvPr id="305" name="Google Shape;305;p44"/>
          <p:cNvSpPr/>
          <p:nvPr/>
        </p:nvSpPr>
        <p:spPr>
          <a:xfrm>
            <a:off x="4294646" y="580737"/>
            <a:ext cx="4361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1800" u="none" cap="none" strike="noStrike">
                <a:solidFill>
                  <a:schemeClr val="lt1"/>
                </a:solidFill>
                <a:latin typeface="Calibri"/>
                <a:ea typeface="Calibri"/>
                <a:cs typeface="Calibri"/>
                <a:sym typeface="Calibri"/>
              </a:rPr>
              <a:t>Cursores Explícitos usando ciclos de control</a:t>
            </a:r>
            <a:r>
              <a:rPr b="0" i="0" lang="es-MX" sz="1800" u="none" cap="none" strike="noStrike">
                <a:solidFill>
                  <a:schemeClr val="lt1"/>
                </a:solidFill>
                <a:latin typeface="Calibri"/>
                <a:ea typeface="Calibri"/>
                <a:cs typeface="Calibri"/>
                <a:sym typeface="Calibri"/>
              </a:rPr>
              <a:t> </a:t>
            </a:r>
            <a:endParaRPr/>
          </a:p>
        </p:txBody>
      </p:sp>
      <p:sp>
        <p:nvSpPr>
          <p:cNvPr id="169" name="Google Shape;169;p27"/>
          <p:cNvSpPr/>
          <p:nvPr/>
        </p:nvSpPr>
        <p:spPr>
          <a:xfrm>
            <a:off x="3877625" y="1049950"/>
            <a:ext cx="5266500" cy="5724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Como se trató anteriormente, las estructuras de control iterativas repiten una sentencia o secuencia de sentencias múltiples veces.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Son usados principalmente para ejecutar sentencias en forma repetitiva hasta que se cumpla una condición de salida.</a:t>
            </a:r>
            <a:endParaRPr/>
          </a:p>
          <a:p>
            <a:pPr indent="0" lvl="0" marL="0" marR="0" rtl="0" algn="just">
              <a:spcBef>
                <a:spcPts val="1000"/>
              </a:spcBef>
              <a:spcAft>
                <a:spcPts val="0"/>
              </a:spcAft>
              <a:buNone/>
            </a:pPr>
            <a:r>
              <a:rPr lang="es-MX" sz="2000">
                <a:solidFill>
                  <a:srgbClr val="0F243E"/>
                </a:solidFill>
                <a:latin typeface="Calibri"/>
                <a:ea typeface="Calibri"/>
                <a:cs typeface="Calibri"/>
                <a:sym typeface="Calibri"/>
              </a:rPr>
              <a:t>Los tipos de loops en PL/SQL son: </a:t>
            </a:r>
            <a:endParaRPr sz="2000">
              <a:solidFill>
                <a:srgbClr val="0F243E"/>
              </a:solidFill>
              <a:latin typeface="Calibri"/>
              <a:ea typeface="Calibri"/>
              <a:cs typeface="Calibri"/>
              <a:sym typeface="Calibri"/>
            </a:endParaRPr>
          </a:p>
          <a:p>
            <a:pPr indent="-342900" lvl="0" marL="342900" marR="0" rtl="0" algn="just">
              <a:spcBef>
                <a:spcPts val="0"/>
              </a:spcBef>
              <a:spcAft>
                <a:spcPts val="0"/>
              </a:spcAft>
              <a:buClr>
                <a:srgbClr val="0F243E"/>
              </a:buClr>
              <a:buSzPts val="2000"/>
              <a:buFont typeface="Arial"/>
              <a:buChar char="•"/>
            </a:pPr>
            <a:r>
              <a:rPr b="1" lang="es-MX" sz="2000">
                <a:solidFill>
                  <a:srgbClr val="0F243E"/>
                </a:solidFill>
                <a:latin typeface="Calibri"/>
                <a:ea typeface="Calibri"/>
                <a:cs typeface="Calibri"/>
                <a:sym typeface="Calibri"/>
              </a:rPr>
              <a:t>LOOP Básico </a:t>
            </a:r>
            <a:r>
              <a:rPr lang="es-MX" sz="2000">
                <a:solidFill>
                  <a:srgbClr val="0F243E"/>
                </a:solidFill>
                <a:latin typeface="Calibri"/>
                <a:ea typeface="Calibri"/>
                <a:cs typeface="Calibri"/>
                <a:sym typeface="Calibri"/>
              </a:rPr>
              <a:t>que realiza acciones repetitivas sin condiciones generales.</a:t>
            </a:r>
            <a:endParaRPr sz="2000">
              <a:solidFill>
                <a:srgbClr val="0F243E"/>
              </a:solidFill>
              <a:latin typeface="Calibri"/>
              <a:ea typeface="Calibri"/>
              <a:cs typeface="Calibri"/>
              <a:sym typeface="Calibri"/>
            </a:endParaRPr>
          </a:p>
          <a:p>
            <a:pPr indent="-342900" lvl="0" marL="342900" marR="0" rtl="0" algn="just">
              <a:spcBef>
                <a:spcPts val="0"/>
              </a:spcBef>
              <a:spcAft>
                <a:spcPts val="0"/>
              </a:spcAft>
              <a:buClr>
                <a:srgbClr val="0F243E"/>
              </a:buClr>
              <a:buSzPts val="2000"/>
              <a:buFont typeface="Arial"/>
              <a:buChar char="•"/>
            </a:pPr>
            <a:r>
              <a:rPr b="1" lang="es-MX" sz="2000">
                <a:solidFill>
                  <a:srgbClr val="0F243E"/>
                </a:solidFill>
                <a:latin typeface="Calibri"/>
                <a:ea typeface="Calibri"/>
                <a:cs typeface="Calibri"/>
                <a:sym typeface="Calibri"/>
              </a:rPr>
              <a:t>FOR LOOP </a:t>
            </a:r>
            <a:r>
              <a:rPr lang="es-MX" sz="2000">
                <a:solidFill>
                  <a:srgbClr val="0F243E"/>
                </a:solidFill>
                <a:latin typeface="Calibri"/>
                <a:ea typeface="Calibri"/>
                <a:cs typeface="Calibri"/>
                <a:sym typeface="Calibri"/>
              </a:rPr>
              <a:t>que realizan acciones iterativas basadas en un recuento.</a:t>
            </a:r>
            <a:endParaRPr sz="2000">
              <a:solidFill>
                <a:srgbClr val="0F243E"/>
              </a:solidFill>
              <a:latin typeface="Calibri"/>
              <a:ea typeface="Calibri"/>
              <a:cs typeface="Calibri"/>
              <a:sym typeface="Calibri"/>
            </a:endParaRPr>
          </a:p>
          <a:p>
            <a:pPr indent="-342900" lvl="0" marL="342900" marR="0" rtl="0" algn="just">
              <a:spcBef>
                <a:spcPts val="0"/>
              </a:spcBef>
              <a:spcAft>
                <a:spcPts val="0"/>
              </a:spcAft>
              <a:buClr>
                <a:srgbClr val="0F243E"/>
              </a:buClr>
              <a:buSzPts val="2000"/>
              <a:buFont typeface="Arial"/>
              <a:buChar char="•"/>
            </a:pPr>
            <a:r>
              <a:rPr b="1" lang="es-MX" sz="2000">
                <a:solidFill>
                  <a:srgbClr val="0F243E"/>
                </a:solidFill>
                <a:latin typeface="Calibri"/>
                <a:ea typeface="Calibri"/>
                <a:cs typeface="Calibri"/>
                <a:sym typeface="Calibri"/>
              </a:rPr>
              <a:t>WHILE LOOP </a:t>
            </a:r>
            <a:r>
              <a:rPr lang="es-MX" sz="2000">
                <a:solidFill>
                  <a:srgbClr val="0F243E"/>
                </a:solidFill>
                <a:latin typeface="Calibri"/>
                <a:ea typeface="Calibri"/>
                <a:cs typeface="Calibri"/>
                <a:sym typeface="Calibri"/>
              </a:rPr>
              <a:t>que realizan acciones iterativas basados ​​en una condición.</a:t>
            </a:r>
            <a:endParaRPr sz="2000">
              <a:solidFill>
                <a:srgbClr val="0F243E"/>
              </a:solidFill>
              <a:latin typeface="Calibri"/>
              <a:ea typeface="Calibri"/>
              <a:cs typeface="Calibri"/>
              <a:sym typeface="Calibri"/>
            </a:endParaRPr>
          </a:p>
          <a:p>
            <a:pPr indent="0" lvl="0" marL="0" marR="0" rtl="0" algn="just">
              <a:spcBef>
                <a:spcPts val="0"/>
              </a:spcBef>
              <a:spcAft>
                <a:spcPts val="0"/>
              </a:spcAft>
              <a:buNone/>
            </a:pPr>
            <a:r>
              <a:rPr lang="es-MX" sz="2000">
                <a:solidFill>
                  <a:srgbClr val="0F243E"/>
                </a:solidFill>
                <a:latin typeface="Calibri"/>
                <a:ea typeface="Calibri"/>
                <a:cs typeface="Calibri"/>
                <a:sym typeface="Calibri"/>
              </a:rPr>
              <a:t>El comando EXIT se puede utilizar para terminar loops. Un loop básico debe tener una salida. </a:t>
            </a:r>
            <a:endParaRPr sz="2000">
              <a:solidFill>
                <a:srgbClr val="0F243E"/>
              </a:solidFill>
              <a:latin typeface="Calibri"/>
              <a:ea typeface="Calibri"/>
              <a:cs typeface="Calibri"/>
              <a:sym typeface="Calibri"/>
            </a:endParaRPr>
          </a:p>
        </p:txBody>
      </p:sp>
      <p:sp>
        <p:nvSpPr>
          <p:cNvPr id="170" name="Google Shape;170;p27"/>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1" name="Google Shape;171;p27"/>
          <p:cNvPicPr preferRelativeResize="0"/>
          <p:nvPr/>
        </p:nvPicPr>
        <p:blipFill rotWithShape="1">
          <a:blip r:embed="rId3">
            <a:alphaModFix/>
          </a:blip>
          <a:srcRect b="0" l="0" r="0" t="0"/>
          <a:stretch/>
        </p:blipFill>
        <p:spPr>
          <a:xfrm>
            <a:off x="82864" y="2816285"/>
            <a:ext cx="3794761" cy="18511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p:nvPr/>
        </p:nvSpPr>
        <p:spPr>
          <a:xfrm>
            <a:off x="468350" y="4938908"/>
            <a:ext cx="8430322" cy="1015663"/>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2000">
                <a:solidFill>
                  <a:srgbClr val="0F243E"/>
                </a:solidFill>
                <a:latin typeface="Calibri"/>
                <a:ea typeface="Calibri"/>
                <a:cs typeface="Calibri"/>
                <a:sym typeface="Calibri"/>
              </a:rPr>
              <a:t>Para poder iterar a través del cursor se puede usar LOOP Simple. Esto permite leer todas las filas (o una cantidad de filas determinadas) del cursor de acuerdo a la condición de salida del loop. </a:t>
            </a:r>
            <a:endParaRPr sz="2000">
              <a:solidFill>
                <a:srgbClr val="0F243E"/>
              </a:solidFill>
              <a:latin typeface="Calibri"/>
              <a:ea typeface="Calibri"/>
              <a:cs typeface="Calibri"/>
              <a:sym typeface="Calibri"/>
            </a:endParaRPr>
          </a:p>
        </p:txBody>
      </p:sp>
      <p:sp>
        <p:nvSpPr>
          <p:cNvPr id="177" name="Google Shape;177;p28"/>
          <p:cNvSpPr/>
          <p:nvPr/>
        </p:nvSpPr>
        <p:spPr>
          <a:xfrm>
            <a:off x="1806497" y="4125950"/>
            <a:ext cx="3172064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8" name="Google Shape;178;p28"/>
          <p:cNvPicPr preferRelativeResize="0"/>
          <p:nvPr/>
        </p:nvPicPr>
        <p:blipFill rotWithShape="1">
          <a:blip r:embed="rId3">
            <a:alphaModFix/>
          </a:blip>
          <a:srcRect b="0" l="0" r="0" t="0"/>
          <a:stretch/>
        </p:blipFill>
        <p:spPr>
          <a:xfrm>
            <a:off x="1263123" y="1414944"/>
            <a:ext cx="6840777" cy="3196101"/>
          </a:xfrm>
          <a:prstGeom prst="rect">
            <a:avLst/>
          </a:prstGeom>
          <a:noFill/>
          <a:ln>
            <a:noFill/>
          </a:ln>
        </p:spPr>
      </p:pic>
      <p:sp>
        <p:nvSpPr>
          <p:cNvPr id="179" name="Google Shape;179;p28"/>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p:nvPr/>
        </p:nvSpPr>
        <p:spPr>
          <a:xfrm>
            <a:off x="2386360" y="1182028"/>
            <a:ext cx="2277042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5" name="Google Shape;185;p29"/>
          <p:cNvPicPr preferRelativeResize="0"/>
          <p:nvPr/>
        </p:nvPicPr>
        <p:blipFill rotWithShape="1">
          <a:blip r:embed="rId3">
            <a:alphaModFix/>
          </a:blip>
          <a:srcRect b="0" l="0" r="0" t="0"/>
          <a:stretch/>
        </p:blipFill>
        <p:spPr>
          <a:xfrm>
            <a:off x="2592657" y="1227747"/>
            <a:ext cx="4192858" cy="3127460"/>
          </a:xfrm>
          <a:prstGeom prst="rect">
            <a:avLst/>
          </a:prstGeom>
          <a:noFill/>
          <a:ln>
            <a:noFill/>
          </a:ln>
        </p:spPr>
      </p:pic>
      <p:sp>
        <p:nvSpPr>
          <p:cNvPr id="186" name="Google Shape;186;p29"/>
          <p:cNvSpPr/>
          <p:nvPr/>
        </p:nvSpPr>
        <p:spPr>
          <a:xfrm>
            <a:off x="479501" y="4652479"/>
            <a:ext cx="8419171" cy="154401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En el bloque PL/SQL del ejemplo, se lee desde el cursor cur_emp la identificación y apellido de los empleados que trabajan en el departamento 30. </a:t>
            </a:r>
            <a:endParaRPr sz="2000">
              <a:solidFill>
                <a:srgbClr val="0F243E"/>
              </a:solidFill>
              <a:latin typeface="Calibri"/>
              <a:ea typeface="Calibri"/>
              <a:cs typeface="Calibri"/>
              <a:sym typeface="Calibri"/>
            </a:endParaRPr>
          </a:p>
          <a:p>
            <a:pPr indent="0" lvl="0" marL="0" marR="0" rtl="0" algn="l">
              <a:spcBef>
                <a:spcPts val="1000"/>
              </a:spcBef>
              <a:spcAft>
                <a:spcPts val="0"/>
              </a:spcAft>
              <a:buNone/>
            </a:pPr>
            <a:r>
              <a:rPr lang="es-MX" sz="2000">
                <a:solidFill>
                  <a:srgbClr val="0F243E"/>
                </a:solidFill>
                <a:latin typeface="Calibri"/>
                <a:ea typeface="Calibri"/>
                <a:cs typeface="Calibri"/>
                <a:sym typeface="Calibri"/>
              </a:rPr>
              <a:t>La información se INSERTA en nueva tabla EMPLEADO hasta cuando no existan más filas que leer desde el cursor cur_emp. </a:t>
            </a:r>
            <a:endParaRPr sz="2000">
              <a:solidFill>
                <a:srgbClr val="0F243E"/>
              </a:solidFill>
              <a:latin typeface="Calibri"/>
              <a:ea typeface="Calibri"/>
              <a:cs typeface="Calibri"/>
              <a:sym typeface="Calibri"/>
            </a:endParaRPr>
          </a:p>
        </p:txBody>
      </p:sp>
      <p:sp>
        <p:nvSpPr>
          <p:cNvPr id="187" name="Google Shape;187;p29"/>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p:nvPr/>
        </p:nvSpPr>
        <p:spPr>
          <a:xfrm>
            <a:off x="557550" y="5063125"/>
            <a:ext cx="8248800" cy="70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000">
                <a:solidFill>
                  <a:srgbClr val="0F243E"/>
                </a:solidFill>
                <a:latin typeface="Calibri"/>
                <a:ea typeface="Calibri"/>
                <a:cs typeface="Calibri"/>
                <a:sym typeface="Calibri"/>
              </a:rPr>
              <a:t>Para el ejemplo, y las diferentes implementaciones de la tabla EMPLEADOS, se crea la tabla previamente. </a:t>
            </a:r>
            <a:endParaRPr sz="2000">
              <a:solidFill>
                <a:srgbClr val="0F243E"/>
              </a:solidFill>
              <a:latin typeface="Calibri"/>
              <a:ea typeface="Calibri"/>
              <a:cs typeface="Calibri"/>
              <a:sym typeface="Calibri"/>
            </a:endParaRPr>
          </a:p>
        </p:txBody>
      </p:sp>
      <p:sp>
        <p:nvSpPr>
          <p:cNvPr id="193" name="Google Shape;193;p3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4" name="Google Shape;194;p30"/>
          <p:cNvPicPr preferRelativeResize="0"/>
          <p:nvPr/>
        </p:nvPicPr>
        <p:blipFill rotWithShape="1">
          <a:blip r:embed="rId3">
            <a:alphaModFix/>
          </a:blip>
          <a:srcRect b="0" l="0" r="0" t="0"/>
          <a:stretch/>
        </p:blipFill>
        <p:spPr>
          <a:xfrm>
            <a:off x="1315844" y="1673857"/>
            <a:ext cx="6512311" cy="2668980"/>
          </a:xfrm>
          <a:prstGeom prst="rect">
            <a:avLst/>
          </a:prstGeom>
          <a:noFill/>
          <a:ln>
            <a:noFill/>
          </a:ln>
        </p:spPr>
      </p:pic>
      <p:sp>
        <p:nvSpPr>
          <p:cNvPr id="195" name="Google Shape;195;p30"/>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txBox="1"/>
          <p:nvPr>
            <p:ph idx="1" type="body"/>
          </p:nvPr>
        </p:nvSpPr>
        <p:spPr>
          <a:xfrm>
            <a:off x="485150" y="1534813"/>
            <a:ext cx="3792900" cy="4493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MX" sz="2000">
                <a:solidFill>
                  <a:srgbClr val="0F243E"/>
                </a:solidFill>
              </a:rPr>
              <a:t>En el bloque PL/SQL del ejemplo, se lee desde el cursor cur_emp se recuperan los datos personales de los empleados que trabajan en los departamentos 90 y 100 y se INSERTAN en la tabla EMPLEADOS, utilizando LOOP Simple. </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La información se muestra hasta cuando no existan más filas que leer desde el cursor cur_emp.</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Este ejemplo, corresponde a la primera versión de poblamiento de tabla EMPLEADOS, utilizando LOOP Simple. </a:t>
            </a:r>
            <a:endParaRPr sz="2000">
              <a:solidFill>
                <a:srgbClr val="0F243E"/>
              </a:solidFill>
            </a:endParaRPr>
          </a:p>
        </p:txBody>
      </p:sp>
      <p:sp>
        <p:nvSpPr>
          <p:cNvPr id="201" name="Google Shape;201;p31"/>
          <p:cNvSpPr/>
          <p:nvPr/>
        </p:nvSpPr>
        <p:spPr>
          <a:xfrm flipH="1" rot="10800000">
            <a:off x="4460487" y="4081345"/>
            <a:ext cx="23560153"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2" name="Google Shape;202;p31"/>
          <p:cNvPicPr preferRelativeResize="0"/>
          <p:nvPr/>
        </p:nvPicPr>
        <p:blipFill rotWithShape="1">
          <a:blip r:embed="rId3">
            <a:alphaModFix/>
          </a:blip>
          <a:srcRect b="0" l="0" r="0" t="0"/>
          <a:stretch/>
        </p:blipFill>
        <p:spPr>
          <a:xfrm>
            <a:off x="4389577" y="2299349"/>
            <a:ext cx="4063048" cy="2964027"/>
          </a:xfrm>
          <a:prstGeom prst="rect">
            <a:avLst/>
          </a:prstGeom>
          <a:noFill/>
          <a:ln>
            <a:noFill/>
          </a:ln>
        </p:spPr>
      </p:pic>
      <p:sp>
        <p:nvSpPr>
          <p:cNvPr id="203" name="Google Shape;203;p31"/>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2"/>
          <p:cNvSpPr txBox="1"/>
          <p:nvPr>
            <p:ph idx="1" type="body"/>
          </p:nvPr>
        </p:nvSpPr>
        <p:spPr>
          <a:xfrm>
            <a:off x="479503" y="1243362"/>
            <a:ext cx="8173844" cy="2079702"/>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MX" sz="2000">
                <a:solidFill>
                  <a:srgbClr val="0F243E"/>
                </a:solidFill>
              </a:rPr>
              <a:t>En el bloque PL/SQL del ejemplo, se lee desde el cursor cur_emp se recuperan los datos personales de los empleados, utilizando LOOP Simple. </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Por cada fila procesada se ACTUALIZA la columna salario, considerando el valor actual de salario y se suma la multiplicación de salario por comisión.</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La información se muestra hasta cuando no existan más filas que leer desde el cursor cur_emp. </a:t>
            </a:r>
            <a:endParaRPr sz="2000">
              <a:solidFill>
                <a:srgbClr val="0F243E"/>
              </a:solidFill>
            </a:endParaRPr>
          </a:p>
        </p:txBody>
      </p:sp>
      <p:sp>
        <p:nvSpPr>
          <p:cNvPr id="209" name="Google Shape;209;p32"/>
          <p:cNvSpPr/>
          <p:nvPr/>
        </p:nvSpPr>
        <p:spPr>
          <a:xfrm>
            <a:off x="2832410" y="3323064"/>
            <a:ext cx="2043714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0" name="Google Shape;210;p32"/>
          <p:cNvPicPr preferRelativeResize="0"/>
          <p:nvPr/>
        </p:nvPicPr>
        <p:blipFill rotWithShape="1">
          <a:blip r:embed="rId3">
            <a:alphaModFix/>
          </a:blip>
          <a:srcRect b="0" l="0" r="0" t="0"/>
          <a:stretch/>
        </p:blipFill>
        <p:spPr>
          <a:xfrm>
            <a:off x="2832410" y="3323065"/>
            <a:ext cx="3575636" cy="2659564"/>
          </a:xfrm>
          <a:prstGeom prst="rect">
            <a:avLst/>
          </a:prstGeom>
          <a:noFill/>
          <a:ln>
            <a:noFill/>
          </a:ln>
        </p:spPr>
      </p:pic>
      <p:sp>
        <p:nvSpPr>
          <p:cNvPr id="211" name="Google Shape;211;p32"/>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idx="1" type="body"/>
          </p:nvPr>
        </p:nvSpPr>
        <p:spPr>
          <a:xfrm>
            <a:off x="546410" y="4923263"/>
            <a:ext cx="8229600" cy="1209907"/>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rgbClr val="0F243E"/>
              </a:buClr>
              <a:buSzPts val="2000"/>
              <a:buNone/>
            </a:pPr>
            <a:r>
              <a:rPr lang="es-MX" sz="2000">
                <a:solidFill>
                  <a:srgbClr val="0F243E"/>
                </a:solidFill>
              </a:rPr>
              <a:t>La instrucción FETCH aparece dos veces. </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Para leer todas las filas se utiliza WHILE LOOP. </a:t>
            </a:r>
            <a:endParaRPr sz="2000">
              <a:solidFill>
                <a:srgbClr val="0F243E"/>
              </a:solidFill>
            </a:endParaRPr>
          </a:p>
          <a:p>
            <a:pPr indent="0" lvl="0" marL="0" rtl="0" algn="just">
              <a:spcBef>
                <a:spcPts val="400"/>
              </a:spcBef>
              <a:spcAft>
                <a:spcPts val="0"/>
              </a:spcAft>
              <a:buClr>
                <a:srgbClr val="0F243E"/>
              </a:buClr>
              <a:buSzPts val="2000"/>
              <a:buNone/>
            </a:pPr>
            <a:r>
              <a:rPr lang="es-MX" sz="2000">
                <a:solidFill>
                  <a:srgbClr val="0F243E"/>
                </a:solidFill>
              </a:rPr>
              <a:t>Para validar que existan filas en el cursor se utiliza el atributo %FOUND. </a:t>
            </a:r>
            <a:endParaRPr sz="2000">
              <a:solidFill>
                <a:srgbClr val="0F243E"/>
              </a:solidFill>
            </a:endParaRPr>
          </a:p>
        </p:txBody>
      </p:sp>
      <p:sp>
        <p:nvSpPr>
          <p:cNvPr id="217" name="Google Shape;217;p33"/>
          <p:cNvSpPr/>
          <p:nvPr/>
        </p:nvSpPr>
        <p:spPr>
          <a:xfrm>
            <a:off x="1037062" y="1204331"/>
            <a:ext cx="42316134"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8" name="Google Shape;218;p33"/>
          <p:cNvPicPr preferRelativeResize="0"/>
          <p:nvPr/>
        </p:nvPicPr>
        <p:blipFill rotWithShape="1">
          <a:blip r:embed="rId3">
            <a:alphaModFix/>
          </a:blip>
          <a:srcRect b="0" l="0" r="0" t="0"/>
          <a:stretch/>
        </p:blipFill>
        <p:spPr>
          <a:xfrm>
            <a:off x="1037063" y="1204332"/>
            <a:ext cx="7170234" cy="3408800"/>
          </a:xfrm>
          <a:prstGeom prst="rect">
            <a:avLst/>
          </a:prstGeom>
          <a:noFill/>
          <a:ln>
            <a:noFill/>
          </a:ln>
        </p:spPr>
      </p:pic>
      <p:sp>
        <p:nvSpPr>
          <p:cNvPr id="219" name="Google Shape;219;p33"/>
          <p:cNvSpPr/>
          <p:nvPr/>
        </p:nvSpPr>
        <p:spPr>
          <a:xfrm>
            <a:off x="4444471" y="597387"/>
            <a:ext cx="436183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Cursores Explícitos usando ciclos de control</a:t>
            </a:r>
            <a:r>
              <a:rPr lang="es-MX" sz="1800">
                <a:solidFill>
                  <a:schemeClr val="lt1"/>
                </a:solidFill>
                <a:latin typeface="Calibri"/>
                <a:ea typeface="Calibri"/>
                <a:cs typeface="Calibri"/>
                <a:sym typeface="Calibri"/>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